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24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59" r:id="rId10"/>
    <p:sldId id="260" r:id="rId11"/>
    <p:sldId id="286" r:id="rId12"/>
    <p:sldId id="287" r:id="rId13"/>
    <p:sldId id="290" r:id="rId14"/>
    <p:sldId id="289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4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4.wmf"/><Relationship Id="rId5" Type="http://schemas.openxmlformats.org/officeDocument/2006/relationships/image" Target="../media/image13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AF3B85-7661-411D-8E21-7F0A63BCF44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88;&#1077;&#1081;&#1090;&#1080;&#1085;&#1075;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7;&#1090;&#1072;&#1090;&#1080;&#1089;&#1090;&#1080;&#1082;&#1072;%20&#1072;&#1082;&#1090;&#1080;&#1074;&#1085;&#1086;&#1089;&#1090;&#1080;%20&#1101;&#1083;&#1077;&#1082;&#1090;&#1088;&#1086;&#1085;&#1085;&#1099;&#1081;%20&#1076;&#1085;&#1077;&#1074;&#1085;&#1080;&#1082;.xl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dnevnik.ru/hc/r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file:///G:\&#1052;&#1086;&#1085;&#1080;&#1090;&#1086;&#1088;&#1080;&#1085;&#1075;%20&#1101;&#1083;&#1077;&#1082;&#1090;&#1088;&#1086;&#1085;&#1085;&#1086;&#1075;&#1086;%20&#1076;&#1085;&#1077;&#1074;&#1085;&#1080;&#1082;&#1072;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r.ru/elektronnyj-zhurnal-sootvetstvuet-trebovaniyam-ministerstva-obrazovaniya-i-nauki" TargetMode="External"/><Relationship Id="rId2" Type="http://schemas.openxmlformats.org/officeDocument/2006/relationships/hyperlink" Target="https://eljur.ru/pdf/law/recomend_minob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jur.ru/pdf/law/fgos_10-11.pdf" TargetMode="External"/><Relationship Id="rId5" Type="http://schemas.openxmlformats.org/officeDocument/2006/relationships/hyperlink" Target="https://eljur.ru/pdf/law/fgos_5-9.pdf" TargetMode="External"/><Relationship Id="rId4" Type="http://schemas.openxmlformats.org/officeDocument/2006/relationships/hyperlink" Target="https://eljur.ru/pdf/law/fgos_1-4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G:\&#1052;&#1056;%200178_1%20&#1086;&#1073;&#1088;&#1072;&#1079;&#1086;&#1074;&#1072;&#1090;&#1077;&#1083;&#1100;&#1085;&#1099;&#1077;%20&#1086;&#1088;&#1075;&#1072;&#1085;&#1080;&#1079;&#1072;&#1094;&#1080;&#1080;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D:\&#1087;&#1083;&#1072;&#1085;%20%20&#1082;%20100-&#1083;&#1077;&#1090;&#1080;&#1102;%20&#1044;&#1040;&#1057;&#1057;&#1056;.docx" TargetMode="External"/><Relationship Id="rId5" Type="http://schemas.openxmlformats.org/officeDocument/2006/relationships/oleObject" Target="file:///G:\&#1087;&#1083;&#1072;&#1085;%20%20&#1082;%20100-&#1083;&#1077;&#1090;&#1080;&#1102;%20&#1044;&#1040;&#1057;&#1057;&#1056;%20(1).pdf" TargetMode="External"/><Relationship Id="rId4" Type="http://schemas.openxmlformats.org/officeDocument/2006/relationships/oleObject" Target="file:///G:\&#1055;&#1083;&#1072;&#1085;%20&#1084;&#1077;&#1088;&#1086;&#1087;&#1088;&#1080;&#1103;&#1090;&#1080;&#1081;%20&#1087;&#1086;&#1089;&#1074;&#1103;&#1097;&#1077;&#1085;&#1085;&#1099;&#1093;%20&#1087;&#1088;&#1072;&#1079;&#1076;&#1085;&#1086;&#1074;&#1072;&#1085;&#1080;&#1102;%20100-&#1083;&#1077;&#1090;&#1080;&#1103;%20&#1089;&#1086;%20&#1076;&#1085;&#1103;%20&#1086;&#1073;&#1088;&#1072;&#1079;&#1086;&#1074;&#1072;&#1085;&#1080;&#1103;%20&#1044;&#1040;&#1057;&#1057;&#1056;%20(1)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D:\&#1089;&#1087;&#1088;&#1072;&#1074;&#1082;&#1072;%20&#1087;&#1086;%20&#1084;&#1077;&#1076;&#1072;&#1083;&#1080;&#1089;&#1090;&#1072;&#1084;%20&#1053;&#1086;&#1074;&#1086;&#1089;&#1090;&#1088;&#1086;&#1081;.docx" TargetMode="External"/><Relationship Id="rId3" Type="http://schemas.openxmlformats.org/officeDocument/2006/relationships/oleObject" Target="file:///G:\&#1089;&#1087;&#1088;&#1072;&#1074;&#1082;&#1072;%20&#1087;&#1086;%20&#1084;&#1077;&#1076;&#1072;&#1083;&#1080;&#1089;&#1090;&#1072;&#1084;.pdf" TargetMode="External"/><Relationship Id="rId7" Type="http://schemas.openxmlformats.org/officeDocument/2006/relationships/oleObject" Target="file:///D:\&#1089;&#1087;&#1088;&#1072;&#1074;&#1082;&#1072;%20&#1087;&#1086;%20&#1084;&#1077;&#1076;&#1072;&#1083;&#1080;&#1089;&#1090;&#1072;&#1084;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D:\&#1084;&#1077;&#1076;&#1072;&#1083;&#1080;&#1089;&#1090;&#1099;%202020-201&#1075;&#1086;&#1076;.docx" TargetMode="External"/><Relationship Id="rId5" Type="http://schemas.openxmlformats.org/officeDocument/2006/relationships/oleObject" Target="file:///G:\&#1084;&#1077;&#1076;&#1072;&#1083;&#1080;&#1089;&#1090;&#1099;%202020-201&#1075;&#1086;&#1076;.pdf" TargetMode="External"/><Relationship Id="rId4" Type="http://schemas.openxmlformats.org/officeDocument/2006/relationships/oleObject" Target="file:///G:\&#1089;&#1087;&#1088;&#1072;&#1074;&#1082;&#1072;%20&#1087;&#1086;%20&#1084;&#1077;&#1076;&#1072;&#1083;&#1080;&#1089;&#1090;&#1072;&#1084;%20&#1053;&#1086;&#1074;&#1086;&#1089;&#1090;&#1088;&#1086;&#1081;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G:\&#1055;&#1088;&#1080;&#1083;&#1086;&#1078;&#1077;&#1085;&#1080;&#1077;%20&#1082;%20&#1072;&#1085;&#1072;&#1083;&#1080;&#1090;&#1080;&#1095;&#1077;&#1089;&#1082;&#1086;&#1081;%20&#1089;&#1087;&#1088;&#1072;&#1074;&#1082;&#1077;%20&#1042;&#1057;&#1054;&#1064;.xlsx(&#1053;&#1086;&#1074;&#1086;&#1089;&#1090;&#1088;&#1086;&#1081;)19778.xlsx" TargetMode="External"/><Relationship Id="rId13" Type="http://schemas.openxmlformats.org/officeDocument/2006/relationships/oleObject" Target="file:///D:\&#1072;&#1085;&#1072;&#1083;&#1080;&#1090;&#1080;&#1095;&#1077;&#1089;&#1082;&#1072;&#1103;%20&#1089;&#1087;&#1088;&#1072;&#1074;&#1082;&#1072;%20&#1042;&#1057;&#1054;&#1064;%202020-2021(&#1089;.&#1053;).docx" TargetMode="External"/><Relationship Id="rId3" Type="http://schemas.openxmlformats.org/officeDocument/2006/relationships/hyperlink" Target="https://school-olymp.ru/catalog?filters=49" TargetMode="External"/><Relationship Id="rId7" Type="http://schemas.openxmlformats.org/officeDocument/2006/relationships/oleObject" Target="file:///G:\&#1072;&#1085;&#1072;&#1083;&#1080;&#1090;&#1080;&#1095;&#1077;&#1089;&#1082;&#1072;&#1103;%20&#1089;&#1087;&#1088;&#1072;&#1074;&#1082;&#1072;%20&#1042;&#1057;&#1054;&#1064;%202020-2021%20(&#1053;&#1086;&#1074;&#1086;&#1089;&#1090;&#1088;&#1086;&#1081;%20).pdf" TargetMode="External"/><Relationship Id="rId12" Type="http://schemas.openxmlformats.org/officeDocument/2006/relationships/oleObject" Target="file:///D:\&#1072;&#1085;&#1072;&#1083;&#1080;&#1090;&#1080;&#1095;&#1077;&#1089;&#1082;&#1072;&#1103;%20&#1089;&#1087;&#1088;&#1072;&#1074;&#1082;&#1072;%20&#1042;&#1057;&#1054;&#1064;%202020-2021%20(&#1053;&#1086;&#1074;&#1086;&#1089;&#1090;&#1088;&#1086;&#1081;%20)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vos.olimpiada.ru/main/table/tasks/" TargetMode="External"/><Relationship Id="rId11" Type="http://schemas.openxmlformats.org/officeDocument/2006/relationships/oleObject" Target="file:///G:\&#1055;&#1086;&#1073;&#1077;&#1076;&#1080;&#1090;&#1077;&#1083;&#1080;%20&#1080;%20&#1087;&#1088;&#1080;&#1079;&#1077;&#1088;&#1099;%20&#1042;&#1089;&#1054;&#1064;%202020-2021.xlsx" TargetMode="External"/><Relationship Id="rId5" Type="http://schemas.openxmlformats.org/officeDocument/2006/relationships/hyperlink" Target="https://school-olymp.ru/catalog?filters=46,40" TargetMode="External"/><Relationship Id="rId10" Type="http://schemas.openxmlformats.org/officeDocument/2006/relationships/oleObject" Target="file:///G:\&#1048;&#1090;&#1086;&#1075;%20&#1052;&#1069;%20&#1042;&#1089;&#1054;&#1064;%202020-2021.xlsx" TargetMode="External"/><Relationship Id="rId4" Type="http://schemas.openxmlformats.org/officeDocument/2006/relationships/hyperlink" Target="https://school-olymp.ru/catalog?filters=47" TargetMode="External"/><Relationship Id="rId9" Type="http://schemas.openxmlformats.org/officeDocument/2006/relationships/oleObject" Target="file:///G:\&#1072;&#1085;&#1072;&#1083;&#1080;&#1090;&#1080;&#1095;&#1077;&#1089;&#1082;&#1072;&#1103;%20&#1089;&#1087;&#1088;&#1072;&#1074;&#1082;&#1072;%20&#1042;&#1057;&#1054;&#1064;%202020-2021(&#1089;.&#1053;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4536504"/>
          </a:xfrm>
        </p:spPr>
        <p:txBody>
          <a:bodyPr>
            <a:noAutofit/>
          </a:bodyPr>
          <a:lstStyle/>
          <a:p>
            <a:r>
              <a:rPr lang="ru-RU" dirty="0" smtClean="0"/>
              <a:t>Совещание руководителей общеобразовательных учреждений</a:t>
            </a:r>
            <a:br>
              <a:rPr lang="ru-RU" dirty="0" smtClean="0"/>
            </a:br>
            <a:r>
              <a:rPr lang="ru-RU" dirty="0" smtClean="0"/>
              <a:t>Новолакского района 28.01.2021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5815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Рейтинг ОО по конкурсам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8885923"/>
              </p:ext>
            </p:extLst>
          </p:nvPr>
        </p:nvGraphicFramePr>
        <p:xfrm>
          <a:off x="6444208" y="188640"/>
          <a:ext cx="2377132" cy="1512168"/>
        </p:xfrm>
        <a:graphic>
          <a:graphicData uri="http://schemas.openxmlformats.org/presentationml/2006/ole">
            <p:oleObj spid="_x0000_s160778" name="Лист" showAsIcon="1" r:id="rId3" imgW="914400" imgH="771480" progId="Excel.Sheet.12">
              <p:link updateAutomatic="1"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1268761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Важным показателем эффективности развития образовательной политики является совершенствование   системы поиска, сопровождения и поддержки талантливых детей. Исполнение этой задачи в нашем районе осуществлялось через олимпиадное движение, систему конкурсов, конференций, фестивалей и других мероприятий.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Анализ электронных дневников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20701"/>
          <a:ext cx="9144001" cy="5976650"/>
        </p:xfrm>
        <a:graphic>
          <a:graphicData uri="http://schemas.openxmlformats.org/drawingml/2006/table">
            <a:tbl>
              <a:tblPr/>
              <a:tblGrid>
                <a:gridCol w="1902241"/>
                <a:gridCol w="884904"/>
                <a:gridCol w="577896"/>
                <a:gridCol w="577896"/>
                <a:gridCol w="577896"/>
                <a:gridCol w="577896"/>
                <a:gridCol w="577896"/>
                <a:gridCol w="577896"/>
                <a:gridCol w="577896"/>
                <a:gridCol w="577896"/>
                <a:gridCol w="577896"/>
                <a:gridCol w="577896"/>
                <a:gridCol w="577896"/>
              </a:tblGrid>
              <a:tr h="1811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Муниципальное образование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Пользователи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Визиты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Польз.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Сотрудники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Ученики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Родители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День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Неделя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Месяц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Польз.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Польз.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Польз.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"Новолакская СОШ №1"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1098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526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535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"Ямансуйская СОШ"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"Банайюртовская СОШ"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146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"Дучинская СОШ №2"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"Гамияхская СОШ №2"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295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"Новочуртахская СОШ" им. М. Манарова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"Шушинская СОШ."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267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212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МКОУ"Гамияхская СОШ"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294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189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"Чаравалинская СОШ"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343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249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"Чапаевская СОШ№1"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"Барчхойотарская СОШ"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246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"Тухчарская СОШ №1"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270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"Тухчарская ООШ"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359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214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"Новокулинская СОШ№2"имени Аметхана Султана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1698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298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967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632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"Чапаевская СОШ№2"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370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153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"Новочуртахская СОШ №2"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356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267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"Новокулинская СОШ №1"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210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185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"Новочуртахская СОШ№1"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235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"Новолакская гимназия"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637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314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435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"Гамияхская СОШ №1"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278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«Тухчарская СОШ»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456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271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Новомехельтинская СОШ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439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405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МКОУ "Ахарская СОШ"</a:t>
                      </a:r>
                    </a:p>
                  </a:txBody>
                  <a:tcPr marL="6016" marR="6016" marT="60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239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9217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2376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764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642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6010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2573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538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480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3046706"/>
              </p:ext>
            </p:extLst>
          </p:nvPr>
        </p:nvGraphicFramePr>
        <p:xfrm>
          <a:off x="7236296" y="0"/>
          <a:ext cx="914400" cy="771525"/>
        </p:xfrm>
        <a:graphic>
          <a:graphicData uri="http://schemas.openxmlformats.org/presentationml/2006/ole">
            <p:oleObj spid="_x0000_s169993" name="Worksheet" showAsIcon="1" r:id="rId3" imgW="914400" imgH="77148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7993"/>
        </p:xfrm>
        <a:graphic>
          <a:graphicData uri="http://schemas.openxmlformats.org/drawingml/2006/table">
            <a:tbl>
              <a:tblPr/>
              <a:tblGrid>
                <a:gridCol w="533400"/>
                <a:gridCol w="11430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1377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Остались вопросы о том, как повысить показатели активности?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815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Для Вас доступен новый проект </a:t>
                      </a:r>
                      <a:r>
                        <a:rPr lang="ru-RU" sz="5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Дневник.Академия</a:t>
                      </a:r>
                      <a:r>
                        <a:rPr lang="ru-RU" sz="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- </a:t>
                      </a:r>
                      <a:r>
                        <a:rPr lang="ru-RU" sz="5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онлайн</a:t>
                      </a:r>
                      <a:r>
                        <a:rPr lang="ru-RU" sz="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помощник учителя в цифровой школе.</a:t>
                      </a:r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40"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40"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sng" strike="noStrike">
                          <a:solidFill>
                            <a:schemeClr val="tx1"/>
                          </a:solidFill>
                          <a:latin typeface="Calibri"/>
                          <a:hlinkClick r:id="rId3"/>
                        </a:rPr>
                        <a:t>https://academy.dnevnik.ru/hc/ru</a:t>
                      </a:r>
                      <a:endParaRPr lang="en-US" sz="400" b="1" i="0" u="sng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40"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9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Идентификатор ОО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Название ОО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Статус ББЖ (официально)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Наименование региона ОО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Наименование района ОО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Каникулы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Активность (факт.)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Активация всех аккаунтов, не менее 60 %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Вовлеченность родителей,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Активация учителей, не менее 70 %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Активация учеников, не менее 70 %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Активация родителей,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Степень наполненности расписания,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Ведение планирования уроков учителями,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Ведение журналов учителями,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Своевременное ведение журналов учителями,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МКОУ"Гамияхская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"Тухчарская ООШ"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"Шушинская СОШ."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1,00002E+12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"Новочуртахская СОШ№1"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1,00002E+12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"Новокулинская СОШ№2"имени Аметхана Султана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"Новочуртахская СОШ 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"Новолакская гимназия"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Новомехельтинская СОШ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1,00002E+12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"Новолакская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"Тухчарская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"Чапаевская СОШ№2"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"Ахарская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"Гамияхская СОШ 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"Новочуртахская СОШ" им. М. Манарова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"Чаравалинская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"Банайюртовская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"Новокулинская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1,00002E+12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"Барчхойотарская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"Дучинская СОШ 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«Тухчарская СОШ»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"Ямансуйская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1,00001E+12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"Гамияхская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1,00002E+12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"Чапаевская СОШ№1"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Новолакский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6661313"/>
              </p:ext>
            </p:extLst>
          </p:nvPr>
        </p:nvGraphicFramePr>
        <p:xfrm>
          <a:off x="6516216" y="404664"/>
          <a:ext cx="914400" cy="771525"/>
        </p:xfrm>
        <a:graphic>
          <a:graphicData uri="http://schemas.openxmlformats.org/presentationml/2006/ole">
            <p:oleObj spid="_x0000_s171018" name="Лист" showAsIcon="1" r:id="rId4" imgW="914400" imgH="77148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1270" y="184954"/>
            <a:ext cx="9215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Нормативные документы по </a:t>
            </a:r>
            <a:r>
              <a:rPr lang="ru-RU" sz="1600" b="1" dirty="0" err="1"/>
              <a:t>ЭЖиД</a:t>
            </a:r>
            <a:endParaRPr lang="ru-RU" sz="1600" dirty="0"/>
          </a:p>
          <a:p>
            <a:r>
              <a:rPr lang="ru-RU" sz="1600" dirty="0"/>
              <a:t>К</a:t>
            </a:r>
            <a:r>
              <a:rPr lang="ru-RU" sz="1600" dirty="0" smtClean="0"/>
              <a:t>лючевые </a:t>
            </a:r>
            <a:r>
              <a:rPr lang="ru-RU" sz="1600" dirty="0"/>
              <a:t>документы, регулирующие переход образовательных организаций </a:t>
            </a:r>
            <a:r>
              <a:rPr lang="ru-RU" sz="1600" dirty="0" smtClean="0"/>
              <a:t>на электронный </a:t>
            </a:r>
            <a:r>
              <a:rPr lang="ru-RU" sz="1600" dirty="0"/>
              <a:t>учет </a:t>
            </a:r>
            <a:r>
              <a:rPr lang="ru-RU" sz="1600" dirty="0" smtClean="0"/>
              <a:t>успеваемости </a:t>
            </a:r>
            <a:r>
              <a:rPr lang="ru-RU" sz="1600" dirty="0"/>
              <a:t>и </a:t>
            </a:r>
            <a:r>
              <a:rPr lang="ru-RU" sz="1600" dirty="0" smtClean="0"/>
              <a:t>логико-хронологическая </a:t>
            </a:r>
            <a:r>
              <a:rPr lang="ru-RU" sz="1600" dirty="0"/>
              <a:t>последовательность нормативного регулирования вопросов, связанных с данной тематикой.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1195" y="1262172"/>
            <a:ext cx="89644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государственные образовательные стандарты общего образования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общего образования устанавливают требования к Информационно-образовательной среде образовательного учреждения в части предоставления возможности вести определенные виды деятельности.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647" y="3717032"/>
            <a:ext cx="885698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Georgia"/>
                <a:ea typeface="Times New Roman"/>
                <a:cs typeface="Times New Roman"/>
              </a:rPr>
              <a:t>В </a:t>
            </a:r>
            <a:r>
              <a:rPr lang="ru-RU" sz="1400" dirty="0">
                <a:latin typeface="Georgia"/>
                <a:ea typeface="Times New Roman"/>
                <a:cs typeface="Times New Roman"/>
              </a:rPr>
              <a:t>поддержку реализации ФГОС Министерство образования выпускает Методические рекомендации по внедрению систем ведения журналов успеваемости в электронном виде.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Georgia"/>
                <a:ea typeface="Times New Roman"/>
                <a:cs typeface="Times New Roman"/>
              </a:rPr>
              <a:t>Рекомендации напоминают, что полный перевод всех запланированных услуг должен завершиться к 1 января 2014 года. А также обращают внимание, что «рекомендации не ограничивают ОУ в выборе информационных систем ведения журналов успеваемости учащихся и в использовании их расширенных функциональных возможностей».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249080"/>
              </p:ext>
            </p:extLst>
          </p:nvPr>
        </p:nvGraphicFramePr>
        <p:xfrm>
          <a:off x="222646" y="5373216"/>
          <a:ext cx="8741842" cy="1208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0921"/>
                <a:gridCol w="437092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Методические рекомендации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2"/>
                        </a:rPr>
                        <a:t>Письмо </a:t>
                      </a:r>
                      <a:r>
                        <a:rPr lang="ru-RU" sz="1050" u="none" strike="noStrike" dirty="0" err="1">
                          <a:effectLst/>
                          <a:hlinkClick r:id="rId2"/>
                        </a:rPr>
                        <a:t>Минобрнауки</a:t>
                      </a:r>
                      <a:r>
                        <a:rPr lang="ru-RU" sz="1050" u="none" strike="noStrike" dirty="0">
                          <a:effectLst/>
                          <a:hlinkClick r:id="rId2"/>
                        </a:rPr>
                        <a:t> России от 15.02.2012 N АП-147/07</a:t>
                      </a:r>
                      <a:r>
                        <a:rPr lang="ru-RU" sz="1050" dirty="0">
                          <a:effectLst/>
                        </a:rPr>
                        <a:t/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«О методических рекомендациях по внедрению систем ведения журналов успеваемости в электронном виде»</a:t>
                      </a:r>
                      <a:br>
                        <a:rPr lang="ru-RU" sz="105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3"/>
                        </a:rPr>
                        <a:t>АИС </a:t>
                      </a:r>
                      <a:r>
                        <a:rPr lang="ru-RU" sz="1050" u="none" strike="noStrike" dirty="0" err="1">
                          <a:effectLst/>
                          <a:hlinkClick r:id="rId3"/>
                        </a:rPr>
                        <a:t>ЭлЖур</a:t>
                      </a:r>
                      <a:r>
                        <a:rPr lang="ru-RU" sz="1050" u="none" strike="noStrike" dirty="0">
                          <a:effectLst/>
                          <a:hlinkClick r:id="rId3"/>
                        </a:rPr>
                        <a:t> соответствует Методическим рекомендациям </a:t>
                      </a:r>
                      <a:r>
                        <a:rPr lang="ru-RU" sz="1050" u="none" strike="noStrike" dirty="0" err="1">
                          <a:effectLst/>
                          <a:hlinkClick r:id="rId3"/>
                        </a:rPr>
                        <a:t>Минобрнауки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550138"/>
              </p:ext>
            </p:extLst>
          </p:nvPr>
        </p:nvGraphicFramePr>
        <p:xfrm>
          <a:off x="171195" y="2085041"/>
          <a:ext cx="8649276" cy="138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092"/>
                <a:gridCol w="4182009"/>
                <a:gridCol w="15841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Начальное общее образование (1-4 </a:t>
                      </a:r>
                      <a:r>
                        <a:rPr lang="ru-RU" sz="1050" dirty="0" err="1">
                          <a:effectLst/>
                        </a:rPr>
                        <a:t>кл</a:t>
                      </a:r>
                      <a:r>
                        <a:rPr lang="ru-RU" sz="1050" dirty="0">
                          <a:effectLst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4"/>
                        </a:rPr>
                        <a:t>Приказ </a:t>
                      </a:r>
                      <a:r>
                        <a:rPr lang="ru-RU" sz="1050" u="none" strike="noStrike" dirty="0" err="1">
                          <a:effectLst/>
                          <a:hlinkClick r:id="rId4"/>
                        </a:rPr>
                        <a:t>Минобрнауки</a:t>
                      </a:r>
                      <a:r>
                        <a:rPr lang="ru-RU" sz="1050" u="none" strike="noStrike" dirty="0">
                          <a:effectLst/>
                          <a:hlinkClick r:id="rId4"/>
                        </a:rPr>
                        <a:t> России от 06 октября 2009 г. № 373</a:t>
                      </a:r>
                      <a:r>
                        <a:rPr lang="ru-RU" sz="1050" dirty="0">
                          <a:effectLst/>
                        </a:rPr>
                        <a:t/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в ред. приказов от 26 ноября 2010 г. № 1241, от 22 сентября 2011 г. № 2357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Раздел 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Основное общее образование (5-9 кл.)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>
                          <a:effectLst/>
                          <a:hlinkClick r:id="rId5"/>
                        </a:rPr>
                        <a:t>Приказ Минобрнауки России от 17 декабря 2010 г. № 1897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Раздел 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Среднее (полное) общее образование (10-11 </a:t>
                      </a:r>
                      <a:r>
                        <a:rPr lang="ru-RU" sz="1050" dirty="0" err="1">
                          <a:effectLst/>
                        </a:rPr>
                        <a:t>кл</a:t>
                      </a:r>
                      <a:r>
                        <a:rPr lang="ru-RU" sz="1050" dirty="0">
                          <a:effectLst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>
                          <a:effectLst/>
                          <a:hlinkClick r:id="rId6"/>
                        </a:rPr>
                        <a:t>Приказ Минобрнауки России от 17 мая 2012 г. № 413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Раздел 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414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686800" cy="43691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Анализ работы выездной комиссии по проверке нормативно-правовых актов ОО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Arial Black" pitchFamily="34" charset="0"/>
              </a:rPr>
              <a:t>Разное 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Исполнительская дисциплина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Личный контроль входящей и исходящей </a:t>
            </a:r>
            <a:r>
              <a:rPr lang="ru-RU" dirty="0" smtClean="0"/>
              <a:t>корреспонденции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Отчеты школ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Медкабинеты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669360"/>
          </a:xfrm>
        </p:spPr>
        <p:txBody>
          <a:bodyPr>
            <a:noAutofit/>
          </a:bodyPr>
          <a:lstStyle/>
          <a:p>
            <a:pPr fontAlgn="t"/>
            <a:r>
              <a:rPr lang="ru-RU" sz="2200" dirty="0" smtClean="0">
                <a:latin typeface="Arial Black" pitchFamily="34" charset="0"/>
              </a:rPr>
              <a:t>    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1800" b="1" dirty="0" smtClean="0"/>
              <a:t>Вопросы для обсуждения:</a:t>
            </a:r>
            <a:br>
              <a:rPr lang="ru-RU" sz="1800" b="1" dirty="0" smtClean="0"/>
            </a:br>
            <a:r>
              <a:rPr lang="ru-RU" sz="1800" b="1" dirty="0" smtClean="0"/>
              <a:t>1. Реализация Дорожной карты </a:t>
            </a:r>
            <a:r>
              <a:rPr lang="ru-RU" sz="1800" b="1" dirty="0" smtClean="0"/>
              <a:t> по </a:t>
            </a:r>
            <a:r>
              <a:rPr lang="ru-RU" sz="1800" b="1" dirty="0" smtClean="0"/>
              <a:t>подготовке к проведению ГИА -2021г:</a:t>
            </a:r>
            <a:br>
              <a:rPr lang="ru-RU" sz="1800" b="1" dirty="0" smtClean="0"/>
            </a:br>
            <a:r>
              <a:rPr lang="ru-RU" sz="1800" b="1" dirty="0" smtClean="0"/>
              <a:t>1.1. Информационно-разъяснительная работа ГИА -2021</a:t>
            </a:r>
            <a:br>
              <a:rPr lang="ru-RU" sz="1800" b="1" dirty="0" smtClean="0"/>
            </a:br>
            <a:r>
              <a:rPr lang="ru-RU" sz="1800" b="1" dirty="0" smtClean="0"/>
              <a:t>1.2. Формирование базы РИС</a:t>
            </a:r>
            <a:br>
              <a:rPr lang="ru-RU" sz="1800" b="1" dirty="0" smtClean="0"/>
            </a:br>
            <a:r>
              <a:rPr lang="ru-RU" sz="1800" b="1" dirty="0" smtClean="0"/>
              <a:t>1.3. Подготовка к ИС – 9.</a:t>
            </a:r>
            <a:br>
              <a:rPr lang="ru-RU" sz="1800" b="1" dirty="0" smtClean="0"/>
            </a:br>
            <a:r>
              <a:rPr lang="ru-RU" sz="1800" b="1" dirty="0" smtClean="0"/>
              <a:t>2. Усиление контроля выполнения требований Роспотребнадзора в ОУ . </a:t>
            </a:r>
            <a:br>
              <a:rPr lang="ru-RU" sz="1800" b="1" dirty="0" smtClean="0"/>
            </a:br>
            <a:r>
              <a:rPr lang="ru-RU" sz="1800" b="1" dirty="0" smtClean="0"/>
              <a:t>3. Реализация Плана мероприятий по празднованию100-летия со дня образования ДАССР.                                                                       </a:t>
            </a:r>
            <a:br>
              <a:rPr lang="ru-RU" sz="1800" b="1" dirty="0" smtClean="0"/>
            </a:br>
            <a:r>
              <a:rPr lang="ru-RU" sz="1800" b="1" dirty="0" smtClean="0"/>
              <a:t>4. Реализация Плана работы по объективности оценивания учебных достижений претендентов на получение медали «За особые успехи в учении». </a:t>
            </a:r>
            <a:br>
              <a:rPr lang="ru-RU" sz="1800" b="1" dirty="0" smtClean="0"/>
            </a:br>
            <a:r>
              <a:rPr lang="ru-RU" sz="1800" b="1" dirty="0" smtClean="0"/>
              <a:t>4.1. Анализ </a:t>
            </a:r>
            <a:r>
              <a:rPr lang="ru-RU" sz="1800" b="1" dirty="0" smtClean="0">
                <a:ea typeface="Calibri"/>
                <a:cs typeface="Times New Roman"/>
              </a:rPr>
              <a:t>учебных и внеурочных достижений претендентов на медаль в 2021 году.</a:t>
            </a:r>
            <a:br>
              <a:rPr lang="ru-RU" sz="1800" b="1" dirty="0" smtClean="0">
                <a:ea typeface="Calibri"/>
                <a:cs typeface="Times New Roman"/>
              </a:rPr>
            </a:br>
            <a:r>
              <a:rPr lang="ru-RU" sz="1800" b="1" dirty="0" smtClean="0">
                <a:ea typeface="Calibri"/>
                <a:cs typeface="Times New Roman"/>
              </a:rPr>
              <a:t>4.2. </a:t>
            </a:r>
            <a:r>
              <a:rPr lang="ru-RU" sz="1800" b="1" dirty="0" smtClean="0"/>
              <a:t>Анализ проверочных работ в формате ЕГЭ в 11 классах. </a:t>
            </a:r>
            <a:br>
              <a:rPr lang="ru-RU" sz="1800" b="1" dirty="0" smtClean="0"/>
            </a:br>
            <a:r>
              <a:rPr lang="ru-RU" sz="1800" b="1" dirty="0" smtClean="0"/>
              <a:t>5. Анализ муниципального этапа  </a:t>
            </a:r>
            <a:r>
              <a:rPr lang="ru-RU" sz="1800" b="1" dirty="0" err="1" smtClean="0"/>
              <a:t>ВсОШ</a:t>
            </a:r>
            <a:r>
              <a:rPr lang="ru-RU" sz="1800" b="1" dirty="0" smtClean="0"/>
              <a:t> и подготовка участников на региональный этап.</a:t>
            </a:r>
            <a:br>
              <a:rPr lang="ru-RU" sz="1800" b="1" dirty="0" smtClean="0"/>
            </a:br>
            <a:r>
              <a:rPr lang="ru-RU" sz="1800" b="1" dirty="0" smtClean="0"/>
              <a:t>6. Рейтинг ОО по конкурсам </a:t>
            </a:r>
            <a:br>
              <a:rPr lang="ru-RU" sz="1800" b="1" dirty="0" smtClean="0"/>
            </a:br>
            <a:r>
              <a:rPr lang="ru-RU" sz="1800" b="1" dirty="0" smtClean="0"/>
              <a:t>7. Анализ электронных  дневников </a:t>
            </a:r>
            <a:br>
              <a:rPr lang="ru-RU" sz="1800" b="1" dirty="0" smtClean="0"/>
            </a:br>
            <a:r>
              <a:rPr lang="ru-RU" sz="1800" b="1" dirty="0" smtClean="0"/>
              <a:t>9. Анализ работы выездной комиссии по проверке нормативно-правовых актов ОО</a:t>
            </a:r>
            <a:br>
              <a:rPr lang="ru-RU" sz="1800" b="1" dirty="0" smtClean="0"/>
            </a:br>
            <a:r>
              <a:rPr lang="ru-RU" sz="1800" b="1" dirty="0" smtClean="0"/>
              <a:t>10. Разное 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-89162"/>
            <a:ext cx="9144000" cy="70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ГИА -2021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Рособрнадзор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объявили о решениях, которые приняты в отношении порядка проведения ЕГЭ и государственной итоговой аттестации выпускников 9-х и 11-х классов в 2021 году.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понимаем, что для ребят, которые сдают ЕГЭ в 2021 году, это год непростой. В связи с принятыми мерами на фоне эпидемиологической ситуации мы внесли изменения в правила сдачи экзаменов. Проведение итогового сочинения или изложения в этом учебном году запланировано на вторую декаду апреля. Государственная итоговая аттестация по образовательным программам среднего общего образования в формате ЕГЭ должна пройти с 31 мая по 2 июля, дополнительный период ЕГЭ 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12 по 17 июля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сказал Сергей Кравцов.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выпускников 11-х классов и других участников ЕГЭ досрочный период проведения экзаменов в связи с текущей эпидемиологической обстановкой в 2021 году отменяется.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получения аттестата о среднем общем образовании выпускникам, которые не планируют поступать в вузы, вместо ЕГЭ нужно будет сдать государственный выпускной экзамен (ГВЭ) по двум предметам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русскому языку и математике.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Выпускникам, которые собираются поступать в вузы и будут сдавать для этого ЕГЭ, чтобы получить аттестат, достаточно сдать на удовлетворительный результат ЕГЭ по русскому языку. ЕГЭ по математике базового уровня в 2021 году проводиться не будет.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ГВЭ для выпускников 11 классов пройдёт в конце мая, а основной период ЕГЭ следом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ориентировочно с 31 мая по 2 июля 2021 года для всех участников экзаменов, в том числе для выпускников прошлых лет.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участников ЕГЭ, которые не смогут сдать экзамены в основные сроки по болезни или иной уважительной причине, будет предусмотрен дополнительный период проведения ЕГЭ в середине июля 2021 года. Эти сроки будут увязаны с графиком приемной кампании в вузы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все, кто будет сдавать ЕГЭ в дополнительный период, так же, как и участники основного периода, успеют получить свои результаты и подать документы в выбранные учебные заведения.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сочинение и изложение, которые являются для 11-классников допуском к государственной итоговой аттестации, пройдут в середине апреля.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9-классников досрочный период проведения государственной итоговой аттестации также отменён.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Аттестаты за 9-й класс об основном общем образовании будут выданы на основании результатов государственной итоговой аттестации только по двум обязательным предметам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– 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русскому языку и математике. В 2021 году выпускники 9-х классов не будут сдавать на ОГЭ учебные предметы по выбору.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девятиклассников также будут проведены контрольные работы по одному учебному предмету по их выбору. Результаты этих контрольных не будут влиять на получение аттестата и допуск к итоговой аттестации. Контрольные работы пройдут с 17 по 25 мая 2021 года. Конкретные даты определят региональные органы управления образованием либо школы.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Государственная итоговая аттестация (ГИА-9) по русскому языку и математике будет проведена в период с 24 по 28 мая 2021 года, резервные сроки проведения основного периода ГИА-9 придутся на начало июня 2021 года. Для девятиклассников, не сдавших экзамены в основной период, ГИА-9 по русскому языку и математике пройдёт повторно в дополнительный сентябрьский период.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решения приняты в интересах здоровья и безопасности всех участников и организаторов экзаменов, чтобы снизить эпидемиологические риски и сделать проведение итоговой аттестации школьников в 2021 году максимально безопасным. При проведении экзаменов также будут применены все рекомендованные </a:t>
            </a:r>
            <a:r>
              <a:rPr kumimoji="0" lang="ru-RU" sz="105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Роспотребнадзором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меры эпидемиологической безопасности, которые успешно зарекомендовали себя на ЕГЭ в 2020 году и позволили предупредить новый всплеск заболеваемости после экзаменов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– 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прокомментировал изменения руководитель </a:t>
            </a:r>
            <a:r>
              <a:rPr kumimoji="0" lang="ru-RU" sz="105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Рособрнадзора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5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Анзор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Музаев.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Пресс-служба 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России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https://edu.gov.ru/press/3285/obyavleny-izmeneniya-poryadka-provedeniya-ege-i-gosudarstvennoy-itogovoy-attestacii-vypusknikov-9-i-11-klassov-v-2021-godu/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РИС ГИА</a:t>
            </a:r>
          </a:p>
          <a:p>
            <a:r>
              <a:rPr lang="ru-RU" sz="1600" b="1" dirty="0" smtClean="0"/>
              <a:t>Наименование информационной системы:</a:t>
            </a:r>
            <a:r>
              <a:rPr lang="ru-RU" sz="1600" dirty="0" smtClean="0"/>
              <a:t> </a:t>
            </a:r>
            <a:r>
              <a:rPr lang="ru-RU" sz="1600" b="1" dirty="0" smtClean="0"/>
              <a:t>Региональная информационная система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 (РИС ГИА).</a:t>
            </a:r>
          </a:p>
          <a:p>
            <a:r>
              <a:rPr lang="ru-RU" sz="1600" b="1" dirty="0" smtClean="0"/>
              <a:t>РИС ГИА является сегментом федеральной информационной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(ФИС ГИА).</a:t>
            </a:r>
          </a:p>
          <a:p>
            <a:r>
              <a:rPr lang="ru-RU" sz="1600" b="1" dirty="0" smtClean="0"/>
              <a:t>РИС ГИА состоит из двух независимых друг от друга информационных систем:</a:t>
            </a:r>
          </a:p>
          <a:p>
            <a:r>
              <a:rPr lang="ru-RU" sz="1600" b="1" dirty="0" smtClean="0"/>
              <a:t>РИС ГИА-9 – региональная информационная система обеспечения проведения государственной итоговой аттестации обучающихся, освоивших основные образовательные программы основного общего образования;</a:t>
            </a:r>
          </a:p>
          <a:p>
            <a:r>
              <a:rPr lang="ru-RU" sz="1600" b="1" dirty="0" smtClean="0"/>
              <a:t>РИС ГИА-11 – региональная информационная система обеспечения проведения государственной итоговой аттестации обучающихся, освоивших основные образовательные программы среднего общего образования.</a:t>
            </a:r>
          </a:p>
          <a:p>
            <a:r>
              <a:rPr lang="ru-RU" sz="1600" b="1" dirty="0" smtClean="0"/>
              <a:t>Целью формирования РИС ГИА является информационное обеспечение проведения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экзамена, и приема граждан в образовательные организации для получения среднего профессионального и высшего образования.</a:t>
            </a:r>
          </a:p>
          <a:p>
            <a:r>
              <a:rPr lang="ru-RU" sz="1600" b="1" dirty="0" smtClean="0"/>
              <a:t>ГБУ ДПО «Региональный центр оценки качества и информатизации образования» – региональный оператор информационной системы.</a:t>
            </a:r>
          </a:p>
          <a:p>
            <a:r>
              <a:rPr lang="ru-RU" sz="1600" b="1" dirty="0" smtClean="0"/>
              <a:t>Образовательные организации, органы местного самоуправления, осуществляющие управление в сфере образования – поставщики информации в информационную систему. Срок до 1 февраля.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togovoe_sobesedovanie_v_9_klasse_2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Усиление контроля выполнения требований </a:t>
            </a:r>
            <a:r>
              <a:rPr lang="ru-RU" b="1" dirty="0" err="1" smtClean="0"/>
              <a:t>Роспотребнадзора</a:t>
            </a:r>
            <a:r>
              <a:rPr lang="ru-RU" b="1" dirty="0" smtClean="0"/>
              <a:t> в ОУ . </a:t>
            </a:r>
            <a:endParaRPr lang="ru-RU" dirty="0"/>
          </a:p>
        </p:txBody>
      </p:sp>
      <p:pic>
        <p:nvPicPr>
          <p:cNvPr id="5" name="Рисунок 4" descr="инфографика_Рекомендации_образование_page-0001.jpg"/>
          <p:cNvPicPr>
            <a:picLocks noChangeAspect="1"/>
          </p:cNvPicPr>
          <p:nvPr/>
        </p:nvPicPr>
        <p:blipFill>
          <a:blip r:embed="rId3" cstate="print"/>
          <a:srcRect b="3253"/>
          <a:stretch>
            <a:fillRect/>
          </a:stretch>
        </p:blipFill>
        <p:spPr>
          <a:xfrm>
            <a:off x="0" y="598856"/>
            <a:ext cx="9144000" cy="625914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7581404"/>
              </p:ext>
            </p:extLst>
          </p:nvPr>
        </p:nvGraphicFramePr>
        <p:xfrm>
          <a:off x="8229600" y="0"/>
          <a:ext cx="914400" cy="771525"/>
        </p:xfrm>
        <a:graphic>
          <a:graphicData uri="http://schemas.openxmlformats.org/presentationml/2006/ole">
            <p:oleObj spid="_x0000_s146442" name="PDF" showAsIcon="1" r:id="rId4" imgW="914400" imgH="771480" progId="FoxitPhantomPDF.Document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Реализация Плана мероприятий </a:t>
            </a:r>
          </a:p>
          <a:p>
            <a:pPr algn="ctr"/>
            <a:r>
              <a:rPr lang="ru-RU" b="1" dirty="0" smtClean="0"/>
              <a:t>по празднованию100-летия со дня образования ДАССР. </a:t>
            </a:r>
            <a:endParaRPr lang="ru-RU" dirty="0"/>
          </a:p>
        </p:txBody>
      </p:sp>
      <p:pic>
        <p:nvPicPr>
          <p:cNvPr id="7" name="Рисунок 6" descr="4b7ff025685e4544f093f4bb0a6c2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00" y="1035050"/>
            <a:ext cx="8509000" cy="47879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7319247"/>
              </p:ext>
            </p:extLst>
          </p:nvPr>
        </p:nvGraphicFramePr>
        <p:xfrm>
          <a:off x="1763688" y="1700808"/>
          <a:ext cx="914400" cy="771525"/>
        </p:xfrm>
        <a:graphic>
          <a:graphicData uri="http://schemas.openxmlformats.org/presentationml/2006/ole">
            <p:oleObj spid="_x0000_s147484" name="PDF" showAsIcon="1" r:id="rId4" imgW="914400" imgH="771480" progId="FoxitPhantomPDF.Document">
              <p:link updateAutomatic="1"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7895703"/>
              </p:ext>
            </p:extLst>
          </p:nvPr>
        </p:nvGraphicFramePr>
        <p:xfrm>
          <a:off x="6372200" y="1556792"/>
          <a:ext cx="914400" cy="771525"/>
        </p:xfrm>
        <a:graphic>
          <a:graphicData uri="http://schemas.openxmlformats.org/presentationml/2006/ole">
            <p:oleObj spid="_x0000_s147485" name="PDF" showAsIcon="1" r:id="rId5" imgW="914400" imgH="771480" progId="FoxitPhantomPDF.Document">
              <p:link updateAutomatic="1"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5058518"/>
              </p:ext>
            </p:extLst>
          </p:nvPr>
        </p:nvGraphicFramePr>
        <p:xfrm>
          <a:off x="1691680" y="2852936"/>
          <a:ext cx="914400" cy="806450"/>
        </p:xfrm>
        <a:graphic>
          <a:graphicData uri="http://schemas.openxmlformats.org/presentationml/2006/ole">
            <p:oleObj spid="_x0000_s147486" name="Документ" showAsIcon="1" r:id="rId6" imgW="914400" imgH="806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Реализация Плана работы по объективности оценивания учебных достижений претендентов на получение медали «За особые успехи в учении». </a:t>
            </a:r>
            <a:br>
              <a:rPr lang="ru-RU" b="1" dirty="0" smtClean="0"/>
            </a:br>
            <a:r>
              <a:rPr lang="ru-RU" b="1" dirty="0" smtClean="0"/>
              <a:t>4.1. Анализ </a:t>
            </a:r>
            <a:r>
              <a:rPr lang="ru-RU" b="1" dirty="0" smtClean="0">
                <a:ea typeface="Calibri"/>
                <a:cs typeface="Times New Roman"/>
              </a:rPr>
              <a:t>учебных и внеурочных достижений претендентов на медаль в 2021 году.</a:t>
            </a: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endParaRPr lang="ru-RU" b="1" dirty="0" smtClean="0">
              <a:ea typeface="Calibri"/>
              <a:cs typeface="Times New Roman"/>
            </a:endParaRPr>
          </a:p>
          <a:p>
            <a:r>
              <a:rPr lang="ru-RU" b="1" dirty="0" smtClean="0">
                <a:ea typeface="Calibri"/>
                <a:cs typeface="Times New Roman"/>
              </a:rPr>
              <a:t/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4.2. </a:t>
            </a:r>
            <a:r>
              <a:rPr lang="ru-RU" b="1" dirty="0" smtClean="0"/>
              <a:t>Анализ проверочных работ в формате ЕГЭ в 11 классах.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6"/>
            <a:ext cx="84969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Предварительная оценка количества претендентов на медаль.</a:t>
            </a: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Мониторинг учебных и внеурочных достижений (участие во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Всероссийской олимпиаде школьников и Конкурсах различного уровня и направленности)  претендентов на медаль в 2021 году.</a:t>
            </a:r>
            <a:endParaRPr lang="ru-RU" b="1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7651880"/>
              </p:ext>
            </p:extLst>
          </p:nvPr>
        </p:nvGraphicFramePr>
        <p:xfrm>
          <a:off x="899592" y="5013176"/>
          <a:ext cx="914400" cy="771525"/>
        </p:xfrm>
        <a:graphic>
          <a:graphicData uri="http://schemas.openxmlformats.org/presentationml/2006/ole">
            <p:oleObj spid="_x0000_s161837" name="PDF" showAsIcon="1" r:id="rId3" imgW="914400" imgH="771480" progId="FoxitPhantomPDF.Document">
              <p:link updateAutomatic="1"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0741662"/>
              </p:ext>
            </p:extLst>
          </p:nvPr>
        </p:nvGraphicFramePr>
        <p:xfrm>
          <a:off x="2771800" y="5013176"/>
          <a:ext cx="914400" cy="771525"/>
        </p:xfrm>
        <a:graphic>
          <a:graphicData uri="http://schemas.openxmlformats.org/presentationml/2006/ole">
            <p:oleObj spid="_x0000_s161838" name="PDF" showAsIcon="1" r:id="rId4" imgW="914400" imgH="771480" progId="FoxitPhantomPDF.Document">
              <p:link updateAutomatic="1"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7815164"/>
              </p:ext>
            </p:extLst>
          </p:nvPr>
        </p:nvGraphicFramePr>
        <p:xfrm>
          <a:off x="1691680" y="1628800"/>
          <a:ext cx="914400" cy="771525"/>
        </p:xfrm>
        <a:graphic>
          <a:graphicData uri="http://schemas.openxmlformats.org/presentationml/2006/ole">
            <p:oleObj spid="_x0000_s161839" name="PDF" showAsIcon="1" r:id="rId5" imgW="914400" imgH="771480" progId="FoxitPhantomPDF.Document">
              <p:link updateAutomatic="1"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5455325"/>
              </p:ext>
            </p:extLst>
          </p:nvPr>
        </p:nvGraphicFramePr>
        <p:xfrm>
          <a:off x="2915816" y="1628800"/>
          <a:ext cx="914400" cy="806450"/>
        </p:xfrm>
        <a:graphic>
          <a:graphicData uri="http://schemas.openxmlformats.org/presentationml/2006/ole">
            <p:oleObj spid="_x0000_s161840" name="Документ" showAsIcon="1" r:id="rId6" imgW="914400" imgH="806400" progId="Word.Document.12">
              <p:link updateAutomatic="1"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5801144"/>
              </p:ext>
            </p:extLst>
          </p:nvPr>
        </p:nvGraphicFramePr>
        <p:xfrm>
          <a:off x="4788024" y="5013176"/>
          <a:ext cx="914400" cy="806450"/>
        </p:xfrm>
        <a:graphic>
          <a:graphicData uri="http://schemas.openxmlformats.org/presentationml/2006/ole">
            <p:oleObj spid="_x0000_s161841" name="Документ" showAsIcon="1" r:id="rId7" imgW="914400" imgH="806400" progId="Word.Document.12">
              <p:link updateAutomatic="1"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9329557"/>
              </p:ext>
            </p:extLst>
          </p:nvPr>
        </p:nvGraphicFramePr>
        <p:xfrm>
          <a:off x="6588224" y="4856971"/>
          <a:ext cx="914400" cy="806450"/>
        </p:xfrm>
        <a:graphic>
          <a:graphicData uri="http://schemas.openxmlformats.org/presentationml/2006/ole">
            <p:oleObj spid="_x0000_s161842" name="Документ" showAsIcon="1" r:id="rId8" imgW="914400" imgH="806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Анализ муниципального этапа  </a:t>
            </a:r>
            <a:r>
              <a:rPr lang="ru-RU" b="1" dirty="0" err="1" smtClean="0"/>
              <a:t>ВсОШ</a:t>
            </a:r>
            <a:r>
              <a:rPr lang="ru-RU" b="1" dirty="0" smtClean="0"/>
              <a:t> и подготовка участников на региональный этап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072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Всероссийская олимпиада школьников</a:t>
            </a:r>
            <a:r>
              <a:rPr lang="ru-RU" dirty="0" smtClean="0"/>
              <a:t>– это крупнейшее в стране интеллектуальное соревнование школьников. Ежегодно около 6 </a:t>
            </a:r>
            <a:r>
              <a:rPr lang="ru-RU" dirty="0" err="1" smtClean="0"/>
              <a:t>млн</a:t>
            </a:r>
            <a:r>
              <a:rPr lang="ru-RU" dirty="0" smtClean="0"/>
              <a:t> учащихся по все России принимают в ней участие, чтобы побороться за возможность поступить в престижные учебные заведения.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27687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Как готовиться к </a:t>
            </a:r>
            <a:r>
              <a:rPr lang="ru-RU" sz="1600" b="1" dirty="0" err="1" smtClean="0"/>
              <a:t>ВсОШ</a:t>
            </a:r>
            <a:endParaRPr lang="ru-RU" sz="1600" b="1" dirty="0" smtClean="0"/>
          </a:p>
          <a:p>
            <a:r>
              <a:rPr lang="ru-RU" sz="1600" dirty="0" smtClean="0"/>
              <a:t>Чтобы подготовиться к Всероссийской Олимпиаде Школьников, необходимо выбрать направление подготовки и сделать всё для его углубленного освоения.</a:t>
            </a:r>
            <a:br>
              <a:rPr lang="ru-RU" sz="1600" dirty="0" smtClean="0"/>
            </a:br>
            <a:r>
              <a:rPr lang="ru-RU" sz="1600" dirty="0" smtClean="0"/>
              <a:t>•  </a:t>
            </a:r>
            <a:r>
              <a:rPr lang="ru-RU" sz="1600" b="1" dirty="0" smtClean="0"/>
              <a:t>Школьный курс</a:t>
            </a:r>
            <a:r>
              <a:rPr lang="ru-RU" sz="1600" dirty="0" smtClean="0"/>
              <a:t> – основа основ. Не освоив его, даже на школьном этапе ученик едва ли справится с заданиями.</a:t>
            </a:r>
            <a:br>
              <a:rPr lang="ru-RU" sz="1600" dirty="0" smtClean="0"/>
            </a:br>
            <a:r>
              <a:rPr lang="ru-RU" sz="1600" dirty="0" smtClean="0"/>
              <a:t>• </a:t>
            </a:r>
            <a:r>
              <a:rPr lang="ru-RU" sz="1600" b="1" dirty="0" smtClean="0"/>
              <a:t>Углубленное</a:t>
            </a:r>
            <a:r>
              <a:rPr lang="ru-RU" sz="1600" dirty="0" smtClean="0"/>
              <a:t> </a:t>
            </a:r>
            <a:r>
              <a:rPr lang="ru-RU" sz="1600" b="1" dirty="0" smtClean="0"/>
              <a:t>изучение</a:t>
            </a:r>
            <a:r>
              <a:rPr lang="ru-RU" sz="1600" dirty="0" smtClean="0"/>
              <a:t> предмета важно. Занимаясь с учителем или олимпиадным тренером дополнительно, школьник расширяет кругозор и выходит за рамки стандартного курса. Найдите своего олимпиадного тренера на </a:t>
            </a:r>
            <a:r>
              <a:rPr lang="ru-RU" sz="1600" b="1" u="sng" dirty="0" err="1" smtClean="0">
                <a:hlinkClick r:id="rId3"/>
              </a:rPr>
              <a:t>интенсивах</a:t>
            </a:r>
            <a:r>
              <a:rPr lang="ru-RU" sz="1600" b="1" dirty="0" smtClean="0"/>
              <a:t>, </a:t>
            </a:r>
            <a:r>
              <a:rPr lang="ru-RU" sz="1600" b="1" u="sng" dirty="0" smtClean="0">
                <a:hlinkClick r:id="rId4"/>
              </a:rPr>
              <a:t>выездных школах</a:t>
            </a:r>
            <a:r>
              <a:rPr lang="ru-RU" sz="1600" b="1" dirty="0" smtClean="0"/>
              <a:t>, </a:t>
            </a:r>
            <a:r>
              <a:rPr lang="ru-RU" sz="1600" b="1" u="sng" dirty="0" smtClean="0">
                <a:hlinkClick r:id="rId5"/>
              </a:rPr>
              <a:t>очных</a:t>
            </a:r>
            <a:r>
              <a:rPr lang="ru-RU" sz="1600" b="1" dirty="0" smtClean="0"/>
              <a:t> </a:t>
            </a:r>
            <a:r>
              <a:rPr lang="ru-RU" sz="1600" dirty="0" smtClean="0"/>
              <a:t>и </a:t>
            </a:r>
            <a:r>
              <a:rPr lang="ru-RU" sz="1600" b="1" u="sng" dirty="0" err="1" smtClean="0">
                <a:hlinkClick r:id="rId5"/>
              </a:rPr>
              <a:t>онлайн-курсах</a:t>
            </a:r>
            <a:r>
              <a:rPr lang="ru-RU" sz="1600" u="sng" dirty="0" smtClean="0"/>
              <a:t> </a:t>
            </a:r>
            <a:r>
              <a:rPr lang="ru-RU" sz="1600" dirty="0" smtClean="0"/>
              <a:t>Коалиции.</a:t>
            </a:r>
          </a:p>
          <a:p>
            <a:r>
              <a:rPr lang="ru-RU" sz="1600" dirty="0" smtClean="0"/>
              <a:t> https://school-olymp.ru/catalog?filters=49 </a:t>
            </a:r>
            <a:br>
              <a:rPr lang="ru-RU" sz="1600" dirty="0" smtClean="0"/>
            </a:br>
            <a:r>
              <a:rPr lang="ru-RU" sz="1600" dirty="0" smtClean="0"/>
              <a:t>• </a:t>
            </a:r>
            <a:r>
              <a:rPr lang="ru-RU" sz="1600" b="1" dirty="0" smtClean="0"/>
              <a:t>Решайте задачи прошлых лет.</a:t>
            </a:r>
            <a:r>
              <a:rPr lang="ru-RU" sz="1600" dirty="0" smtClean="0"/>
              <a:t> Каждый этап по типу заданий отличается, все материалы предыдущих лет можно найти </a:t>
            </a:r>
            <a:r>
              <a:rPr lang="ru-RU" sz="1600" b="1" u="sng" dirty="0" smtClean="0">
                <a:hlinkClick r:id="rId6"/>
              </a:rPr>
              <a:t>на московском сайте олимпиады</a:t>
            </a:r>
            <a:r>
              <a:rPr lang="ru-RU" sz="1600" b="1" dirty="0" smtClean="0"/>
              <a:t>. https://vos.olimpiada.ru/main/table/tasks/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6143484"/>
              </p:ext>
            </p:extLst>
          </p:nvPr>
        </p:nvGraphicFramePr>
        <p:xfrm>
          <a:off x="467544" y="5589240"/>
          <a:ext cx="914400" cy="771525"/>
        </p:xfrm>
        <a:graphic>
          <a:graphicData uri="http://schemas.openxmlformats.org/presentationml/2006/ole">
            <p:oleObj spid="_x0000_s163895" name="PDF" showAsIcon="1" r:id="rId7" imgW="914400" imgH="771480" progId="FoxitPhantomPDF.Document">
              <p:link updateAutomatic="1"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638995"/>
              </p:ext>
            </p:extLst>
          </p:nvPr>
        </p:nvGraphicFramePr>
        <p:xfrm>
          <a:off x="1403648" y="5589240"/>
          <a:ext cx="914400" cy="771525"/>
        </p:xfrm>
        <a:graphic>
          <a:graphicData uri="http://schemas.openxmlformats.org/presentationml/2006/ole">
            <p:oleObj spid="_x0000_s163896" name="Лист" showAsIcon="1" r:id="rId8" imgW="914400" imgH="771480" progId="Excel.Sheet.12">
              <p:link updateAutomatic="1"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9552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Новострой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1795531"/>
              </p:ext>
            </p:extLst>
          </p:nvPr>
        </p:nvGraphicFramePr>
        <p:xfrm>
          <a:off x="7668344" y="5445224"/>
          <a:ext cx="914400" cy="771525"/>
        </p:xfrm>
        <a:graphic>
          <a:graphicData uri="http://schemas.openxmlformats.org/presentationml/2006/ole">
            <p:oleObj spid="_x0000_s163897" name="PDF" showAsIcon="1" r:id="rId9" imgW="914400" imgH="771480" progId="FoxitPhantomPDF.Document">
              <p:link updateAutomatic="1"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4129826"/>
              </p:ext>
            </p:extLst>
          </p:nvPr>
        </p:nvGraphicFramePr>
        <p:xfrm>
          <a:off x="6804248" y="5517232"/>
          <a:ext cx="914400" cy="771525"/>
        </p:xfrm>
        <a:graphic>
          <a:graphicData uri="http://schemas.openxmlformats.org/presentationml/2006/ole">
            <p:oleObj spid="_x0000_s163898" name="Лист" showAsIcon="1" r:id="rId10" imgW="914400" imgH="771480" progId="Excel.Sheet.12">
              <p:link updateAutomatic="1"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1204102"/>
              </p:ext>
            </p:extLst>
          </p:nvPr>
        </p:nvGraphicFramePr>
        <p:xfrm>
          <a:off x="5724128" y="5445224"/>
          <a:ext cx="914400" cy="771525"/>
        </p:xfrm>
        <a:graphic>
          <a:graphicData uri="http://schemas.openxmlformats.org/presentationml/2006/ole">
            <p:oleObj spid="_x0000_s163899" name="Лист" showAsIcon="1" r:id="rId11" imgW="914400" imgH="771480" progId="Excel.Sheet.12">
              <p:link updateAutomatic="1"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1216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Старый </a:t>
            </a:r>
            <a:r>
              <a:rPr lang="ru-RU" dirty="0" err="1" smtClean="0"/>
              <a:t>Новолак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5677795"/>
              </p:ext>
            </p:extLst>
          </p:nvPr>
        </p:nvGraphicFramePr>
        <p:xfrm>
          <a:off x="2483768" y="5563981"/>
          <a:ext cx="914400" cy="806450"/>
        </p:xfrm>
        <a:graphic>
          <a:graphicData uri="http://schemas.openxmlformats.org/presentationml/2006/ole">
            <p:oleObj spid="_x0000_s163900" name="Документ" showAsIcon="1" r:id="rId12" imgW="914400" imgH="806400" progId="Word.Document.12">
              <p:link updateAutomatic="1"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2287953"/>
              </p:ext>
            </p:extLst>
          </p:nvPr>
        </p:nvGraphicFramePr>
        <p:xfrm>
          <a:off x="4932040" y="5435260"/>
          <a:ext cx="864096" cy="762083"/>
        </p:xfrm>
        <a:graphic>
          <a:graphicData uri="http://schemas.openxmlformats.org/presentationml/2006/ole">
            <p:oleObj spid="_x0000_s163901" name="Документ" showAsIcon="1" r:id="rId13" imgW="914400" imgH="806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1614</TotalTime>
  <Words>2141</Words>
  <Application>Microsoft Office PowerPoint</Application>
  <PresentationFormat>Экран (4:3)</PresentationFormat>
  <Paragraphs>794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20</vt:i4>
      </vt:variant>
      <vt:variant>
        <vt:lpstr>Заголовки слайдов</vt:lpstr>
      </vt:variant>
      <vt:variant>
        <vt:i4>15</vt:i4>
      </vt:variant>
    </vt:vector>
  </HeadingPairs>
  <TitlesOfParts>
    <vt:vector size="36" baseType="lpstr">
      <vt:lpstr>Техническая</vt:lpstr>
      <vt:lpstr>G:\МР 0178_1 образовательные организации.pdf</vt:lpstr>
      <vt:lpstr>G:\План мероприятий посвященных празднованию 100-летия со дня образования ДАССР (1).pdf</vt:lpstr>
      <vt:lpstr>G:\план  к 100-летию ДАССР (1).pdf</vt:lpstr>
      <vt:lpstr>D:\план  к 100-летию ДАССР.docx</vt:lpstr>
      <vt:lpstr>G:\справка по медалистам.pdf</vt:lpstr>
      <vt:lpstr>G:\справка по медалистам Новострой.pdf</vt:lpstr>
      <vt:lpstr>G:\медалисты 2020-201год.pdf</vt:lpstr>
      <vt:lpstr>D:\медалисты 2020-201год.docx</vt:lpstr>
      <vt:lpstr>D:\справка по медалистам.docx</vt:lpstr>
      <vt:lpstr>D:\справка по медалистам Новострой.docx</vt:lpstr>
      <vt:lpstr>G:\аналитическая справка ВСОШ 2020-2021 (Новострой ).pdf</vt:lpstr>
      <vt:lpstr>G:\Приложение к аналитической справке ВСОШ.xlsx(Новострой)19778.xlsx</vt:lpstr>
      <vt:lpstr>G:\аналитическая справка ВСОШ 2020-2021(с.Н).pdf</vt:lpstr>
      <vt:lpstr>G:\Итог МЭ ВсОШ 2020-2021.xlsx</vt:lpstr>
      <vt:lpstr>G:\Победители и призеры ВсОШ 2020-2021.xlsx</vt:lpstr>
      <vt:lpstr>D:\аналитическая справка ВСОШ 2020-2021 (Новострой ).docx</vt:lpstr>
      <vt:lpstr>D:\аналитическая справка ВСОШ 2020-2021(с.Н).docx</vt:lpstr>
      <vt:lpstr>G:\рейтинг.xlsx</vt:lpstr>
      <vt:lpstr>G:\Статистика активности электронный дневник.xls</vt:lpstr>
      <vt:lpstr>G:\Мониторинг электронного дневника.xlsx</vt:lpstr>
      <vt:lpstr>Совещание руководителей общеобразовательных учреждений Новолакского района 28.01.2021 года.</vt:lpstr>
      <vt:lpstr>       Вопросы для обсуждения: 1. Реализация Дорожной карты  по подготовке к проведению ГИА -2021г: 1.1. Информационно-разъяснительная работа ГИА -2021 1.2. Формирование базы РИС 1.3. Подготовка к ИС – 9. 2. Усиление контроля выполнения требований Роспотребнадзора в ОУ .  3. Реализация Плана мероприятий по празднованию100-летия со дня образования ДАССР.                                                                        4. Реализация Плана работы по объективности оценивания учебных достижений претендентов на получение медали «За особые успехи в учении».  4.1. Анализ учебных и внеурочных достижений претендентов на медаль в 2021 году. 4.2. Анализ проверочных работ в формате ЕГЭ в 11 классах.  5. Анализ муниципального этапа  ВсОШ и подготовка участников на региональный этап. 6. Рейтинг ОО по конкурсам  7. Анализ электронных  дневников  9. Анализ работы выездной комиссии по проверке нормативно-правовых актов ОО 10. Разное 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Анализ электронных дневников</vt:lpstr>
      <vt:lpstr>Слайд 12</vt:lpstr>
      <vt:lpstr>Слайд 13</vt:lpstr>
      <vt:lpstr>Анализ работы выездной комиссии по проверке нормативно-правовых актов ОО</vt:lpstr>
      <vt:lpstr>Разное 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руководителей общеобразовательных учреждений Новолакского района.</dc:title>
  <dc:creator>user</dc:creator>
  <cp:lastModifiedBy>45</cp:lastModifiedBy>
  <cp:revision>118</cp:revision>
  <dcterms:created xsi:type="dcterms:W3CDTF">2020-12-03T15:16:25Z</dcterms:created>
  <dcterms:modified xsi:type="dcterms:W3CDTF">2021-01-28T18:54:56Z</dcterms:modified>
</cp:coreProperties>
</file>